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BB6443-3AD8-461F-8E01-C6FA6DE095C2}">
  <a:tblStyle styleId="{22BB6443-3AD8-461F-8E01-C6FA6DE095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FF0D6F7-0EDC-49F2-A271-10BA363D4A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9b65912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9b65912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9b65912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9b65912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9b65912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9b65912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9b65912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9b65912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9b659121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9b65912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9b65912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9b65912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9b659121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9b659121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9b65912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9b65912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9b659121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9b65912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9d223fe7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9d223fe7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de3f8cc3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de3f8cc3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f9146e9f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f9146e9f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f9146e9f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f9146e9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f9146e9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f9146e9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d223fe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d223fe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f9146e9f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f9146e9f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9d223fe7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9d223fe7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de3f8cc3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de3f8cc3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37651" y="1336775"/>
            <a:ext cx="7268700" cy="17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STAT 639 Project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Group 11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89350"/>
            <a:ext cx="38760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>
                <a:solidFill>
                  <a:schemeClr val="dk1"/>
                </a:solidFill>
              </a:rPr>
              <a:t>Vasu Verma (933004913)</a:t>
            </a:r>
            <a:endParaRPr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AutoNum type="arabicParenR"/>
            </a:pPr>
            <a:r>
              <a:rPr lang="en">
                <a:solidFill>
                  <a:schemeClr val="dk1"/>
                </a:solidFill>
              </a:rPr>
              <a:t>Sumeet Nazare (</a:t>
            </a:r>
            <a:r>
              <a:rPr lang="en" sz="2700">
                <a:solidFill>
                  <a:schemeClr val="dk1"/>
                </a:solidFill>
              </a:rPr>
              <a:t>131005188)</a:t>
            </a:r>
            <a:endParaRPr sz="27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>
                <a:solidFill>
                  <a:schemeClr val="dk1"/>
                </a:solidFill>
              </a:rPr>
              <a:t>Raj Panthesh Bhavsar (933005059)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841675" y="4056700"/>
            <a:ext cx="19029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Course </a:t>
            </a:r>
            <a:r>
              <a:rPr lang="en" sz="1500">
                <a:solidFill>
                  <a:schemeClr val="dk1"/>
                </a:solidFill>
              </a:rPr>
              <a:t>Instructor: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Prof. </a:t>
            </a:r>
            <a:r>
              <a:rPr lang="en" sz="1500">
                <a:solidFill>
                  <a:schemeClr val="dk1"/>
                </a:solidFill>
              </a:rPr>
              <a:t>Yang Ni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338900"/>
            <a:ext cx="374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PCA - Principal Component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(t-SNE) t-distributed stochastic neighbor embedding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UMAP - Uniform Manifold Approximation and Projection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75" y="1089075"/>
            <a:ext cx="4391025" cy="3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Cluster Tendency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22150"/>
            <a:ext cx="27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Hopkins Statistics  </a:t>
            </a:r>
            <a:endParaRPr sz="15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TSNE: 0.9876388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UMAP: 0.9896676</a:t>
            </a:r>
            <a:endParaRPr sz="1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Visual Methods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00" y="2455650"/>
            <a:ext cx="31718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000" y="2449614"/>
            <a:ext cx="3171825" cy="241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304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K-Means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Elbow Method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Silhouette Method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Gap Statistic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fviz_nbclust()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100" y="1017713"/>
            <a:ext cx="2476824" cy="188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475" y="1017725"/>
            <a:ext cx="2476824" cy="18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100" y="3053250"/>
            <a:ext cx="2476824" cy="188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475" y="3053250"/>
            <a:ext cx="2476824" cy="188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Part 1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9" name="Google Shape;159;p25"/>
          <p:cNvGraphicFramePr/>
          <p:nvPr/>
        </p:nvGraphicFramePr>
        <p:xfrm>
          <a:off x="1034325" y="11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{0FF0D6F7-0EDC-49F2-A271-10BA363D4A27}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0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 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 Selection Method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T-SNE Cluster sizes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UMAP cluster sizes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K-Means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Elbow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Silhouette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PAM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Elbow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Silhouette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Clara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Elbow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Silhouette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Hierarchical Clustering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Elbow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Silhouette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4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DBSCAN - Density-based spatial clustering of applications with noise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1775"/>
            <a:ext cx="4092350" cy="3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1775"/>
            <a:ext cx="4092362" cy="3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Model-Based Clustering - Gaussian finite mixture model fitted by EM algorithm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6846"/>
            <a:ext cx="4130926" cy="313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800" y="1776850"/>
            <a:ext cx="4130926" cy="31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Fuzzy Clustering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5025"/>
            <a:ext cx="4114449" cy="31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300" y="1695025"/>
            <a:ext cx="4114449" cy="312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Hierarchical K-Means Clustering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706700"/>
            <a:ext cx="4139849" cy="31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48" y="1706701"/>
            <a:ext cx="4139849" cy="31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Part 2 Summary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152475"/>
            <a:ext cx="27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For Fuzzy and </a:t>
            </a:r>
            <a:r>
              <a:rPr lang="en">
                <a:solidFill>
                  <a:schemeClr val="dk1"/>
                </a:solidFill>
              </a:rPr>
              <a:t>Hierarchical</a:t>
            </a:r>
            <a:r>
              <a:rPr lang="en">
                <a:solidFill>
                  <a:schemeClr val="dk1"/>
                </a:solidFill>
              </a:rPr>
              <a:t> Clustering, average silhouette width values were </a:t>
            </a:r>
            <a:r>
              <a:rPr lang="en">
                <a:solidFill>
                  <a:schemeClr val="dk1"/>
                </a:solidFill>
              </a:rPr>
              <a:t>checked for clusters from size 4-9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03" name="Google Shape;203;p30"/>
          <p:cNvGraphicFramePr/>
          <p:nvPr/>
        </p:nvGraphicFramePr>
        <p:xfrm>
          <a:off x="324375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{0FF0D6F7-0EDC-49F2-A271-10BA363D4A27}</a:tableStyleId>
              </a:tblPr>
              <a:tblGrid>
                <a:gridCol w="1106450"/>
                <a:gridCol w="1106450"/>
                <a:gridCol w="1106450"/>
                <a:gridCol w="1106450"/>
                <a:gridCol w="1106450"/>
              </a:tblGrid>
              <a:tr h="76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T-SNE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Silhouette Width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UMAP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Silhouette Width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DBSCAN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-"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-"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based Clustering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-"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-"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Hierarchical K-Means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Thank You!</a:t>
            </a:r>
            <a:endParaRPr sz="3620"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 Outline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643375"/>
            <a:ext cx="6436500" cy="25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Supervised Learning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(Binary Classification)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Unsupervised Learning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(Clustering)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44"/>
              <a:t>Binary Classification</a:t>
            </a:r>
            <a:endParaRPr b="1" sz="3244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02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Dataset with 500 predictors, 1 dependent variable and 400 samples.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Goal: To find the best classifier with the smallest estimate testing error.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kept 80% of the dataset for training the models and kept the remaining 20% to estimate the test error  =&gt; </a:t>
            </a:r>
            <a:r>
              <a:rPr lang="en" sz="1500">
                <a:solidFill>
                  <a:srgbClr val="F47C00"/>
                </a:solidFill>
                <a:latin typeface="Inter"/>
                <a:ea typeface="Inter"/>
                <a:cs typeface="Inter"/>
                <a:sym typeface="Inter"/>
              </a:rPr>
              <a:t>train_index = sample(1:nrow(Rdata),320)</a:t>
            </a:r>
            <a:endParaRPr sz="1500">
              <a:solidFill>
                <a:srgbClr val="F47C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4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Classifiers Used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411075"/>
            <a:ext cx="44580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Multiple classifiers used, including some not covered in the course.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LDA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SVM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Neural Net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PCA + Random Forest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Boruta + XgBoost.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8" name="Google Shape;78;p16"/>
          <p:cNvGraphicFramePr/>
          <p:nvPr/>
        </p:nvGraphicFramePr>
        <p:xfrm>
          <a:off x="5380575" y="14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{22BB6443-3AD8-461F-8E01-C6FA6DE095C2}</a:tableStyleId>
              </a:tblPr>
              <a:tblGrid>
                <a:gridCol w="1841400"/>
                <a:gridCol w="1053500"/>
              </a:tblGrid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Error Estimate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0.500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LDA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0.475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0.525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Neural Net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0.4375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PCA + Random Forest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0.375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Boruta + XgBoost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0.225</a:t>
                      </a:r>
                      <a:endParaRPr i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 Classifier</a:t>
            </a:r>
            <a:endParaRPr b="1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63000" y="1309700"/>
            <a:ext cx="4629300" cy="3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Boruta + XgBoost identified as the best classifier with the smallest testing error.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Boruta is a feature selection technique that is used to identify the most important input variables for a classification problem. 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 works by comparing the importance of each variable to the importance of random shadow variables.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Using Boruta we identified 21 most important variables and used them in training XgBoost.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348" y="1661525"/>
            <a:ext cx="3632202" cy="2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" y="1331000"/>
            <a:ext cx="8839199" cy="248150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 Classifier : Boruta Feature Selection Plot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22150"/>
            <a:ext cx="85206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XGBoost (eXtreme Gradient Boosting) is an ensemble learning method that combines multiple weak learners (typically decision trees) to create a strong learner.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works by iteratively improving the prediction accuracy of the model by minimizing a loss function, such as mean squared error or cross-entropy.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does this by adding decision trees to the model in a sequential manner, with each new tree attempting to correct the errors made by the previous trees.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used c</a:t>
            </a:r>
            <a:r>
              <a:rPr lang="en" sz="1400">
                <a:solidFill>
                  <a:schemeClr val="dk1"/>
                </a:solidFill>
              </a:rPr>
              <a:t>ross validation to select best parameters </a:t>
            </a:r>
            <a:r>
              <a:rPr lang="en" sz="1400">
                <a:solidFill>
                  <a:schemeClr val="dk1"/>
                </a:solidFill>
              </a:rPr>
              <a:t>the model.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Then using those best parameters trained in on the training dataset.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were able to achieve an accuracy of 77.5%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 Classifier : Description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1676738" y="1752925"/>
            <a:ext cx="10524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Subset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6207838" y="1772025"/>
            <a:ext cx="13476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/ Updating Parameters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207852" y="3220475"/>
            <a:ext cx="13476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min </a:t>
            </a:r>
            <a:r>
              <a:rPr lang="en"/>
              <a:t>log loss</a:t>
            </a:r>
            <a:r>
              <a:rPr lang="en"/>
              <a:t> using 5 Fold CV</a:t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4022701" y="3264775"/>
            <a:ext cx="1282500" cy="9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Training Using Best Parameters 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588538" y="3309175"/>
            <a:ext cx="11406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Test Error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4093638" y="1772025"/>
            <a:ext cx="1140600" cy="8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Boruta Feature Selection</a:t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Classifier : Flow Map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066392" y="2059425"/>
            <a:ext cx="6900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 rot="10800000">
            <a:off x="3001204" y="3596575"/>
            <a:ext cx="6900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 rot="10800000">
            <a:off x="5376029" y="3596575"/>
            <a:ext cx="6900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5376042" y="2059425"/>
            <a:ext cx="6900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 rot="5400000">
            <a:off x="6444347" y="2783650"/>
            <a:ext cx="4371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 rot="-5400000">
            <a:off x="6764247" y="2783650"/>
            <a:ext cx="4371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Unsupervised Learning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2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Dimensionality Reduction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Assessing Cluster Tendency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 Optimal Number of Clusters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K-Means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Clara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Hierarchical Clustering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DBSCAN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Model-Based Clustering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Fuzzy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Hierarchical K-Means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88" y="-187350"/>
            <a:ext cx="3055525" cy="13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